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5" r:id="rId6"/>
    <p:sldId id="266" r:id="rId7"/>
    <p:sldId id="267" r:id="rId8"/>
    <p:sldId id="264" r:id="rId9"/>
    <p:sldId id="261" r:id="rId10"/>
    <p:sldId id="262" r:id="rId11"/>
    <p:sldId id="260" r:id="rId12"/>
    <p:sldId id="268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fonseca" initials="F" lastIdx="0" clrIdx="0">
    <p:extLst>
      <p:ext uri="{19B8F6BF-5375-455C-9EA6-DF929625EA0E}">
        <p15:presenceInfo xmlns:p15="http://schemas.microsoft.com/office/powerpoint/2012/main" userId="ffonse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80"/>
    <a:srgbClr val="008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BBE26-1E9A-485C-9FD3-E08E0F9C473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6860-E00F-4F73-B6E8-2D3171451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17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8"/>
            <a:ext cx="7772400" cy="2377440"/>
          </a:xfrm>
        </p:spPr>
        <p:txBody>
          <a:bodyPr anchor="ctr">
            <a:normAutofit/>
          </a:bodyPr>
          <a:lstStyle>
            <a:lvl1pPr algn="ctr">
              <a:defRPr sz="4800" b="1">
                <a:solidFill>
                  <a:srgbClr val="005A80"/>
                </a:solidFill>
                <a:latin typeface="+mn-lt"/>
              </a:defRPr>
            </a:lvl1pPr>
          </a:lstStyle>
          <a:p>
            <a:r>
              <a:rPr lang="en-US" dirty="0"/>
              <a:t>Paper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251960"/>
            <a:ext cx="7772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 Name(s)</a:t>
            </a:r>
            <a:br>
              <a:rPr lang="en-US" dirty="0"/>
            </a:br>
            <a:r>
              <a:rPr lang="en-US" dirty="0"/>
              <a:t>Affiliation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3B0F2E-510A-41B1-A0F2-E1E880DA72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45"/>
            <a:ext cx="9144000" cy="13144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38CCCF5-A8F7-4414-A33C-E1AF6D9B5661}"/>
              </a:ext>
            </a:extLst>
          </p:cNvPr>
          <p:cNvSpPr/>
          <p:nvPr userDrawn="1"/>
        </p:nvSpPr>
        <p:spPr>
          <a:xfrm>
            <a:off x="0" y="6126480"/>
            <a:ext cx="9144000" cy="73152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C231F4-A103-44E5-A085-B00E3D22C122}"/>
              </a:ext>
            </a:extLst>
          </p:cNvPr>
          <p:cNvCxnSpPr/>
          <p:nvPr userDrawn="1"/>
        </p:nvCxnSpPr>
        <p:spPr>
          <a:xfrm>
            <a:off x="0" y="1318895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54F7C891-CA89-4354-9163-23E7811C73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470" y="6149340"/>
            <a:ext cx="685800" cy="685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692763A-42BA-41CE-A25A-41203A97F6C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0" y="6217920"/>
            <a:ext cx="1566051" cy="54864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9186A10-E89B-4469-B0A4-D7B777D33793}"/>
              </a:ext>
            </a:extLst>
          </p:cNvPr>
          <p:cNvCxnSpPr/>
          <p:nvPr userDrawn="1"/>
        </p:nvCxnSpPr>
        <p:spPr>
          <a:xfrm>
            <a:off x="0" y="6122035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77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675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4E0086-F30C-4A1B-B8AC-2C213EF347DD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83383D-4FA8-4B28-8782-967C56C2D646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CF70E82-A59A-4A2B-9B66-5C30A05663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54CE2D3-5E5B-460D-A14A-DC09C04002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12A840B-0EC9-4563-A06B-6C2A146B98D6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4F45983A-364B-4C50-9102-BE8D516B520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26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63040"/>
            <a:ext cx="7886700" cy="2852737"/>
          </a:xfr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434840"/>
            <a:ext cx="7886700" cy="16583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84CDFE-0B31-4E08-A502-652F738F1FE6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AA0BFBA-37F6-409C-A206-8B7E99C239CB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7961DA6-DE48-40D6-BAC3-C32199A1AF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E404FFE-DEC0-43A2-BF6B-5151B8C63D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42B5E3-B443-45C1-AF68-63BC2DFB398B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99EAC6F-949B-4EC4-9197-2012CDF98E8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61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6"/>
            <a:ext cx="3886200" cy="42675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675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74E991-BD29-41B3-9FE6-4013E5F7F38F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24636D9-2A36-46F4-9D55-D4ED85452504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8E8F23D-756D-4855-A251-E16F7E22E9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7A80742-4933-4291-ADDB-6E51892ABE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AA653E2-7C09-475A-B4F0-287D10AEE2AB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EDE43B3-A0B4-4831-9C2B-9DF16C5DDF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266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5880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5880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6B9597-37EE-473F-A27C-A03C023D8C7C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C9D2F33-5304-41CE-A4AB-F10054D6050C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97909C3-38C8-40A8-88BB-AE84E21F20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3D87323-1CA5-45A7-90FC-E294811CC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AD99361-0945-42A1-B2B5-F730863A09A2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66CAFE73-B70A-404F-9CB0-5F2BFB79F91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648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00E9DA-96F2-4948-B78A-A23465C805FF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C91042-793A-4457-9FE7-FFCB090775B4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558F764-A05D-40A7-BDB3-DFF8BD9226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A01AB7A7-2656-4B74-81CA-74F6784B70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E172755-A14C-49CD-9776-111EC8178DED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54FEE8E-6196-42AA-8CB8-22D6BB11863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890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2F6665-15A8-4298-8A49-765C18398AD6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4E3BEF-2778-424C-93F3-0303104EDA19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65A290F-8D14-4699-855D-A825B38C2C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D95AE0-5BE0-43F1-B087-EB0F45CAD2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CE09CDE-EE91-4FBC-A62C-59EBF41297DB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CCC1F8D-8EE2-4BF4-A8CB-526FF451EA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182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50971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399"/>
            <a:ext cx="2949178" cy="40271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CABF70-DB71-4773-9C59-EAB9D950BA89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C26D031-C446-4F21-AB33-5B841265899C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FDBD65F-0E0B-4AAA-A42C-78E8E97ED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BDAF93B-42A2-41DC-B075-4FBEC4F89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F3499C-4A17-4709-8838-987FC88F1F6C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3AAC1D4-4F4D-4AD9-9A51-5623FDBBD7C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879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1057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35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64AF1F-7D39-47D8-B709-D7F3899B3120}"/>
              </a:ext>
            </a:extLst>
          </p:cNvPr>
          <p:cNvSpPr/>
          <p:nvPr userDrawn="1"/>
        </p:nvSpPr>
        <p:spPr>
          <a:xfrm>
            <a:off x="0" y="-14286"/>
            <a:ext cx="9144000" cy="228600"/>
          </a:xfrm>
          <a:prstGeom prst="rect">
            <a:avLst/>
          </a:prstGeom>
          <a:solidFill>
            <a:srgbClr val="005A80"/>
          </a:solidFill>
          <a:ln>
            <a:solidFill>
              <a:srgbClr val="005A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76B3B54-C1FE-4A5B-8160-AD366AC8C9FB}"/>
              </a:ext>
            </a:extLst>
          </p:cNvPr>
          <p:cNvGrpSpPr/>
          <p:nvPr userDrawn="1"/>
        </p:nvGrpSpPr>
        <p:grpSpPr>
          <a:xfrm>
            <a:off x="0" y="6263640"/>
            <a:ext cx="9144000" cy="612093"/>
            <a:chOff x="0" y="6263640"/>
            <a:chExt cx="9144000" cy="61209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08DF2BC-3CDC-4A1D-82C0-C021989BE3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920" y="6304233"/>
              <a:ext cx="548640" cy="54864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F546418-F41C-453B-AAFF-243ADB857C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" y="6372813"/>
              <a:ext cx="1174538" cy="411480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26EA9CE-813C-4B90-A3EA-F5211CCF66E3}"/>
                </a:ext>
              </a:extLst>
            </p:cNvPr>
            <p:cNvCxnSpPr/>
            <p:nvPr userDrawn="1"/>
          </p:nvCxnSpPr>
          <p:spPr>
            <a:xfrm>
              <a:off x="0" y="626364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F54CCA3-BD0E-433E-B3EC-4A893A5367C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06"/>
            <a:stretch/>
          </p:blipFill>
          <p:spPr>
            <a:xfrm>
              <a:off x="3308982" y="6281373"/>
              <a:ext cx="2526035" cy="594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908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B814-68E9-45B0-A686-AE9EDB7C4C5F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D7CB-07D7-4A91-8D71-F64B9B845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1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5A8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A8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A8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A8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A8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asonrysociety.org/13namc-presentation-submiss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0900B-5DC4-470C-AC18-781FC95AC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514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C559C-5EAF-46FD-ABEB-1CB0764E4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508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42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BD5C1-0B44-4732-B134-CECF8DA2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Naming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EEC4E-AD9A-4090-8512-E873E885F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Fonseca is the presenter for paper 0102 and that paper is assigned as the 3</a:t>
            </a:r>
            <a:r>
              <a:rPr lang="en-US" baseline="30000" dirty="0"/>
              <a:t>rd</a:t>
            </a:r>
            <a:r>
              <a:rPr lang="en-US" dirty="0"/>
              <a:t> paper in session 1A, his paper should be named as follows if he submits it on May 16, 2019: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1A-3-0102-Fonseca-2019-05-16.ppt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48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1AE7-FF10-4A02-95E3-035AACC0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File Upload</a:t>
            </a:r>
            <a:br>
              <a:rPr lang="en-US" dirty="0"/>
            </a:br>
            <a:r>
              <a:rPr lang="en-US" dirty="0"/>
              <a:t>Deadline June 3,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BC4CA-65F7-49D4-8B96-A76AF31BF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your presentation is under 20 MB in size, upload your PowerPoint Presentation file to:</a:t>
            </a:r>
          </a:p>
          <a:p>
            <a:pPr lvl="1"/>
            <a:r>
              <a:rPr lang="en-US" sz="2200" dirty="0">
                <a:hlinkClick r:id="rId2"/>
              </a:rPr>
              <a:t>https://masonrysociety.org/13namc-presentation-submission/</a:t>
            </a:r>
            <a:endParaRPr lang="en-US" sz="2200" dirty="0"/>
          </a:p>
          <a:p>
            <a:endParaRPr lang="en-US" dirty="0"/>
          </a:p>
          <a:p>
            <a:r>
              <a:rPr lang="en-US" dirty="0"/>
              <a:t>If you file is over 20 MB in size please contact us at tmsaccountant@masonrysociety.org</a:t>
            </a:r>
          </a:p>
          <a:p>
            <a:endParaRPr lang="en-US" dirty="0"/>
          </a:p>
          <a:p>
            <a:r>
              <a:rPr lang="en-US" dirty="0"/>
              <a:t>Presentations must be uploaded by June 3rd</a:t>
            </a:r>
          </a:p>
        </p:txBody>
      </p:sp>
    </p:spTree>
    <p:extLst>
      <p:ext uri="{BB962C8B-B14F-4D97-AF65-F5344CB8AC3E}">
        <p14:creationId xmlns:p14="http://schemas.microsoft.com/office/powerpoint/2010/main" val="1700456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AC850-2F58-423B-9BAE-6FAD6D51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Your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215FE-042F-4154-8E5F-5AF649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Practice &amp; Time Yourself. </a:t>
            </a:r>
          </a:p>
          <a:p>
            <a:pPr lvl="1"/>
            <a:r>
              <a:rPr lang="en-US" dirty="0"/>
              <a:t>This helps you feel comfortable with the content, and have a good idea of the time limitations – if possible do in front of someone</a:t>
            </a:r>
          </a:p>
          <a:p>
            <a:r>
              <a:rPr lang="en-US" dirty="0"/>
              <a:t>Arrive to your session room at least 15 minutes prior to the start of the </a:t>
            </a:r>
            <a:r>
              <a:rPr lang="en-US" u="sng" dirty="0"/>
              <a:t>session</a:t>
            </a:r>
            <a:r>
              <a:rPr lang="en-US" dirty="0"/>
              <a:t> so that you can introduce yourself to the moderator and meet other speakers, while hearing any special instructions</a:t>
            </a:r>
          </a:p>
          <a:p>
            <a:r>
              <a:rPr lang="en-US" dirty="0"/>
              <a:t>Relax, as you know the topic better than anyone, and if you’ve prepared, you will give a great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44700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59EA1-27DB-4CFD-A2B7-8ADCC23C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EC0B-3B8F-408F-9AC8-D475D07E2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you! We are looking forward to seeing you at the 13NAMC!</a:t>
            </a:r>
          </a:p>
        </p:txBody>
      </p:sp>
    </p:spTree>
    <p:extLst>
      <p:ext uri="{BB962C8B-B14F-4D97-AF65-F5344CB8AC3E}">
        <p14:creationId xmlns:p14="http://schemas.microsoft.com/office/powerpoint/2010/main" val="402866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B63A-FB2A-442B-AF10-68FA48252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741ED-8478-490E-996E-CC00A6E0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Approach</a:t>
            </a:r>
          </a:p>
          <a:p>
            <a:r>
              <a:rPr lang="en-US" dirty="0"/>
              <a:t>Results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Conclusions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507958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8CA16-C04F-4D4F-9D2B-A76226178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for Presenters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C8599-454E-43E8-8B43-CC2E0F068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15 minutes will be provided for presentations</a:t>
            </a:r>
          </a:p>
          <a:p>
            <a:pPr lvl="1"/>
            <a:r>
              <a:rPr lang="en-US" dirty="0"/>
              <a:t>While, presentation may seem to be 20 minutes in length, 1 to 2 minutes is needed to introduce you at the beginning of the presentation, and 3 to 4 minutes should be left for questions and discussion at the end of your presentation</a:t>
            </a:r>
          </a:p>
          <a:p>
            <a:r>
              <a:rPr lang="en-US" dirty="0"/>
              <a:t>Tips to help ensure that your presentation keeps within the allotted time</a:t>
            </a:r>
          </a:p>
          <a:p>
            <a:pPr lvl="1"/>
            <a:r>
              <a:rPr lang="en-US" dirty="0"/>
              <a:t>A good presentation typically has on average one slide per minute of presentation time (e.g. 15 slides for a 15 minute presentation)</a:t>
            </a:r>
          </a:p>
          <a:p>
            <a:pPr lvl="1"/>
            <a:r>
              <a:rPr lang="en-US" dirty="0"/>
              <a:t>Try to avoid excessive amounts of time on background information and literature review</a:t>
            </a:r>
          </a:p>
          <a:p>
            <a:pPr lvl="1"/>
            <a:r>
              <a:rPr lang="en-US" dirty="0"/>
              <a:t>Avoid text-heavy slides</a:t>
            </a:r>
          </a:p>
          <a:p>
            <a:pPr lvl="1"/>
            <a:r>
              <a:rPr lang="en-US" dirty="0"/>
              <a:t>Focus on your results, conclusions and recommendations – attendees will have your 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9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A897-203F-4E20-BAB6-BBE971401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on Figures &amp;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583D-EA03-407C-BB9F-9F3AD444B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613910" cy="4267526"/>
          </a:xfrm>
        </p:spPr>
        <p:txBody>
          <a:bodyPr/>
          <a:lstStyle/>
          <a:p>
            <a:r>
              <a:rPr lang="en-US" dirty="0"/>
              <a:t>Ensure figures are clear and concise</a:t>
            </a:r>
          </a:p>
          <a:p>
            <a:pPr lvl="1"/>
            <a:r>
              <a:rPr lang="en-US" dirty="0"/>
              <a:t>Photo credits should be provided when applicable </a:t>
            </a:r>
          </a:p>
          <a:p>
            <a:r>
              <a:rPr lang="en-US" dirty="0"/>
              <a:t>Videos should be embedded within the PowerPoint presentation</a:t>
            </a:r>
          </a:p>
          <a:p>
            <a:pPr lvl="1"/>
            <a:r>
              <a:rPr lang="en-US" dirty="0"/>
              <a:t>Avoid linking to an online video source as internet connection is not guaranteed and accessing takes time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AA5C2B-17F2-4C0C-985E-3ABC610AF7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955" y="1337943"/>
            <a:ext cx="2787395" cy="41821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172055-D93B-45A0-9F7F-97A16BEDD71D}"/>
              </a:ext>
            </a:extLst>
          </p:cNvPr>
          <p:cNvSpPr txBox="1"/>
          <p:nvPr/>
        </p:nvSpPr>
        <p:spPr>
          <a:xfrm>
            <a:off x="5474208" y="5514311"/>
            <a:ext cx="3461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Masonry Veneer: Denver, Colorado</a:t>
            </a:r>
          </a:p>
          <a:p>
            <a:pPr algn="ctr"/>
            <a:r>
              <a:rPr lang="en-US" i="1" dirty="0"/>
              <a:t>(</a:t>
            </a:r>
            <a:r>
              <a:rPr lang="en-US" i="1" dirty="0" err="1"/>
              <a:t>Samblanet</a:t>
            </a:r>
            <a:r>
              <a:rPr lang="en-US" i="1" dirty="0"/>
              <a:t>, 2018)</a:t>
            </a:r>
          </a:p>
        </p:txBody>
      </p:sp>
    </p:spTree>
    <p:extLst>
      <p:ext uri="{BB962C8B-B14F-4D97-AF65-F5344CB8AC3E}">
        <p14:creationId xmlns:p14="http://schemas.microsoft.com/office/powerpoint/2010/main" val="46693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A897-203F-4E20-BAB6-BBE971401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on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583D-EA03-407C-BB9F-9F3AD444B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88463" cy="293190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Avoid tables with lots of columns and rows.</a:t>
            </a:r>
          </a:p>
          <a:p>
            <a:r>
              <a:rPr lang="en-US" dirty="0"/>
              <a:t>Don’t simply copy a table from your manuscript and make it a slide.</a:t>
            </a:r>
          </a:p>
          <a:p>
            <a:r>
              <a:rPr lang="en-US" dirty="0"/>
              <a:t>A table should summarize important data instead of presenting all data gathered.</a:t>
            </a:r>
          </a:p>
          <a:p>
            <a:r>
              <a:rPr lang="en-US" dirty="0"/>
              <a:t>Use large font size and color to highlight important values.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0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A897-203F-4E20-BAB6-BBE971401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786" y="210517"/>
            <a:ext cx="5436429" cy="1325563"/>
          </a:xfrm>
        </p:spPr>
        <p:txBody>
          <a:bodyPr/>
          <a:lstStyle/>
          <a:p>
            <a:r>
              <a:rPr lang="en-US" dirty="0"/>
              <a:t>BUSY TABLE – AVOID IT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896" y="1309104"/>
            <a:ext cx="3657600" cy="480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4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A897-203F-4E20-BAB6-BBE971401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056" y="272361"/>
            <a:ext cx="3165889" cy="1325563"/>
          </a:xfrm>
        </p:spPr>
        <p:txBody>
          <a:bodyPr/>
          <a:lstStyle/>
          <a:p>
            <a:r>
              <a:rPr lang="en-US" dirty="0"/>
              <a:t>GOOD TABLE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37152"/>
              </p:ext>
            </p:extLst>
          </p:nvPr>
        </p:nvGraphicFramePr>
        <p:xfrm>
          <a:off x="620224" y="1685547"/>
          <a:ext cx="7903552" cy="41318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58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11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7416">
                <a:tc rowSpan="3"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</a:p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spc="-5" dirty="0">
                          <a:effectLst/>
                        </a:rPr>
                        <a:t>Aggregate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Soak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No</a:t>
                      </a:r>
                      <a:r>
                        <a:rPr lang="en-US" sz="2400" b="1" baseline="0" dirty="0">
                          <a:effectLst/>
                        </a:rPr>
                        <a:t> </a:t>
                      </a:r>
                      <a:r>
                        <a:rPr lang="en-US" sz="2400" b="1" dirty="0">
                          <a:effectLst/>
                        </a:rPr>
                        <a:t>Soak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91440" marR="6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spc="-5" dirty="0">
                          <a:effectLst/>
                        </a:rPr>
                        <a:t>Slump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High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Medium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spc="-5" dirty="0">
                          <a:effectLst/>
                        </a:rPr>
                        <a:t>Low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spc="-5" dirty="0">
                          <a:effectLst/>
                        </a:rPr>
                        <a:t>High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Medium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spc="-5" dirty="0">
                          <a:effectLst/>
                        </a:rPr>
                        <a:t>Low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769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High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</a:rPr>
                        <a:t>2978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3475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</a:rPr>
                        <a:t>2475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2743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3769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Medium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4301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5182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5701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3871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4707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5252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3769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6435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7110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6547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6469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6554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34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E8DA-1037-42A3-B193-8E5D1280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5BAE8-8B43-4FA8-8E16-35BCD0870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Crediting co-authors is appropriate, but remember, you have a short amount of time, and the attendees have your paper. So list them on the title slide, but don’t spend time introducing and crediting them</a:t>
            </a:r>
          </a:p>
          <a:p>
            <a:r>
              <a:rPr lang="en-US" dirty="0"/>
              <a:t>Same with sponsors/supporters. It is fine to credit them, but time is limited. </a:t>
            </a:r>
          </a:p>
          <a:p>
            <a:r>
              <a:rPr lang="en-US" dirty="0"/>
              <a:t>If you want to add a company or institution logo, please do so on your first slide only</a:t>
            </a:r>
          </a:p>
        </p:txBody>
      </p:sp>
    </p:spTree>
    <p:extLst>
      <p:ext uri="{BB962C8B-B14F-4D97-AF65-F5344CB8AC3E}">
        <p14:creationId xmlns:p14="http://schemas.microsoft.com/office/powerpoint/2010/main" val="979283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2BA9-7997-4DF3-B7B2-6613936BE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C2CC-0C5E-4D16-A9E9-594112735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Please follow the following naming convention so we can easily assign your presentation to the correct session and identify the most recent version of your presentation if you make revisions: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SS-O-PP#-PLN-2019-MO-DA.pptx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Where SS is the Session Number</a:t>
            </a:r>
          </a:p>
          <a:p>
            <a:pPr lvl="1"/>
            <a:r>
              <a:rPr lang="en-US" dirty="0"/>
              <a:t>O is a number from 1 to 7 for the Order of the paper within the session</a:t>
            </a:r>
          </a:p>
          <a:p>
            <a:pPr lvl="1"/>
            <a:r>
              <a:rPr lang="en-US" dirty="0"/>
              <a:t>PP# is the Paper Number </a:t>
            </a:r>
          </a:p>
          <a:p>
            <a:pPr lvl="1"/>
            <a:r>
              <a:rPr lang="en-US" dirty="0"/>
              <a:t>PLN is the Main Presenter's Last Name</a:t>
            </a:r>
          </a:p>
          <a:p>
            <a:pPr lvl="1"/>
            <a:r>
              <a:rPr lang="en-US" dirty="0"/>
              <a:t>MO is the month of submission</a:t>
            </a:r>
          </a:p>
          <a:p>
            <a:pPr lvl="1"/>
            <a:r>
              <a:rPr lang="en-US" dirty="0"/>
              <a:t>DA is the day of submission 		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see next slide for example</a:t>
            </a:r>
          </a:p>
        </p:txBody>
      </p:sp>
    </p:spTree>
    <p:extLst>
      <p:ext uri="{BB962C8B-B14F-4D97-AF65-F5344CB8AC3E}">
        <p14:creationId xmlns:p14="http://schemas.microsoft.com/office/powerpoint/2010/main" val="2587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645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 Presentation</vt:lpstr>
      <vt:lpstr>Presentation Outline</vt:lpstr>
      <vt:lpstr>Information for Presenters </vt:lpstr>
      <vt:lpstr>Tips on Figures &amp; Videos</vt:lpstr>
      <vt:lpstr>Tips on Tables</vt:lpstr>
      <vt:lpstr>BUSY TABLE – AVOID IT</vt:lpstr>
      <vt:lpstr>GOOD TABLE</vt:lpstr>
      <vt:lpstr>Giving Credit</vt:lpstr>
      <vt:lpstr>Presentation Naming</vt:lpstr>
      <vt:lpstr>Presentation Naming Example</vt:lpstr>
      <vt:lpstr>Presentation File Upload Deadline June 3, 2019</vt:lpstr>
      <vt:lpstr>Before Your Presentation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TMS Info</dc:creator>
  <cp:lastModifiedBy>Unknown</cp:lastModifiedBy>
  <cp:revision>27</cp:revision>
  <dcterms:created xsi:type="dcterms:W3CDTF">2019-01-31T19:56:49Z</dcterms:created>
  <dcterms:modified xsi:type="dcterms:W3CDTF">2019-04-02T18:07:55Z</dcterms:modified>
</cp:coreProperties>
</file>